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17"/>
  </p:notesMasterIdLst>
  <p:handoutMasterIdLst>
    <p:handoutMasterId r:id="rId18"/>
  </p:handoutMasterIdLst>
  <p:sldIdLst>
    <p:sldId id="926" r:id="rId2"/>
    <p:sldId id="973" r:id="rId3"/>
    <p:sldId id="935" r:id="rId4"/>
    <p:sldId id="970" r:id="rId5"/>
    <p:sldId id="971" r:id="rId6"/>
    <p:sldId id="966" r:id="rId7"/>
    <p:sldId id="967" r:id="rId8"/>
    <p:sldId id="968" r:id="rId9"/>
    <p:sldId id="969" r:id="rId10"/>
    <p:sldId id="972" r:id="rId11"/>
    <p:sldId id="961" r:id="rId12"/>
    <p:sldId id="962" r:id="rId13"/>
    <p:sldId id="965" r:id="rId14"/>
    <p:sldId id="964" r:id="rId15"/>
    <p:sldId id="974" r:id="rId16"/>
  </p:sldIdLst>
  <p:sldSz cx="9144000" cy="6858000" type="screen4x3"/>
  <p:notesSz cx="7315200" cy="9601200"/>
  <p:custShowLst>
    <p:custShow name="Intro (10 mins)" id="0">
      <p:sldLst/>
    </p:custShow>
    <p:custShow name="Intro+Concept (20 mins)" id="1">
      <p:sldLst/>
    </p:custShow>
    <p:custShow name="DesignTalk(50 mins)" id="2">
      <p:sldLst/>
    </p:custShow>
  </p:custShow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336600"/>
    <a:srgbClr val="FF5050"/>
    <a:srgbClr val="BBE0E3"/>
    <a:srgbClr val="3366FF"/>
    <a:srgbClr val="99FF66"/>
    <a:srgbClr val="CCFF99"/>
    <a:srgbClr val="996633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56" autoAdjust="0"/>
    <p:restoredTop sz="50170" autoAdjust="0"/>
  </p:normalViewPr>
  <p:slideViewPr>
    <p:cSldViewPr snapToGrid="0">
      <p:cViewPr varScale="1">
        <p:scale>
          <a:sx n="82" d="100"/>
          <a:sy n="82" d="100"/>
        </p:scale>
        <p:origin x="139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248"/>
    </p:cViewPr>
  </p:sorterViewPr>
  <p:notesViewPr>
    <p:cSldViewPr snapToGrid="0">
      <p:cViewPr varScale="1">
        <p:scale>
          <a:sx n="56" d="100"/>
          <a:sy n="56" d="100"/>
        </p:scale>
        <p:origin x="-1932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7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587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7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7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fld id="{3AA550B2-7C52-4093-98F4-AEDF810126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490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87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88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88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fld id="{24426504-9ACB-4A09-8698-8580701B38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0111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2313"/>
            <a:ext cx="4800600" cy="36004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668" y="4560570"/>
            <a:ext cx="5367867" cy="431887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585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0480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218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0E7DD-1E21-4E90-AD34-76BB712B39E4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780132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4AF8CE-7739-4E06-8607-A4612022DB31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4013533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0386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0386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D511D7-4414-40F5-AD70-FB91F46BD4E4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4261809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1EAF36-51D4-481A-BC50-66841B9B0FBF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3950992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F3A6E5-DBA9-41E5-BB22-B04AE4560A6B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3172602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540365-E463-4672-875B-5AFE93233BD4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2966939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D8572-4884-4B19-AE5D-926369F9331C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2773519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CEDB85-8493-442A-8AAC-52998F06DEF6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1506216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E1F56D-CC40-47C3-896C-90CF71511257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533784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6477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6477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7DAFC6-B405-4EE6-8489-89028EB7BDFD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7358495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032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038600" cy="563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066800"/>
            <a:ext cx="40386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62400"/>
            <a:ext cx="40386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0CD459-D0B6-44AE-9F07-74B010330154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2922313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66800"/>
            <a:ext cx="82296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 Click to edit Master text styles</a:t>
            </a:r>
          </a:p>
          <a:p>
            <a:pPr lvl="1"/>
            <a:r>
              <a:rPr lang="en-US"/>
              <a:t> Second level</a:t>
            </a:r>
          </a:p>
          <a:p>
            <a:pPr lvl="2"/>
            <a:r>
              <a:rPr lang="en-US"/>
              <a:t> Third level</a:t>
            </a:r>
          </a:p>
          <a:p>
            <a:pPr lvl="3"/>
            <a:r>
              <a:rPr lang="en-US"/>
              <a:t> Fourth level</a:t>
            </a:r>
          </a:p>
          <a:p>
            <a:pPr lvl="4"/>
            <a:r>
              <a:rPr lang="en-US"/>
              <a:t> 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400800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 i="1">
                <a:solidFill>
                  <a:srgbClr val="008000"/>
                </a:solidFill>
                <a:latin typeface="Arial" charset="0"/>
              </a:defRPr>
            </a:lvl1pPr>
          </a:lstStyle>
          <a:p>
            <a:pPr>
              <a:defRPr/>
            </a:pPr>
            <a:fld id="{9D56F10A-A844-4534-9628-956B27507EE4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>
            <a:off x="457200" y="958850"/>
            <a:ext cx="8229600" cy="0"/>
          </a:xfrm>
          <a:prstGeom prst="line">
            <a:avLst/>
          </a:prstGeom>
          <a:noFill/>
          <a:ln w="508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6881813" y="136525"/>
          <a:ext cx="1838325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4" imgW="1838095" imgH="752381" progId="Paint.Picture">
                  <p:embed/>
                </p:oleObj>
              </mc:Choice>
              <mc:Fallback>
                <p:oleObj name="Bitmap Image" r:id="rId14" imgW="1838095" imgH="752381" progId="Paint.Pictur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1813" y="136525"/>
                        <a:ext cx="1838325" cy="752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66"/>
        </a:buClr>
        <a:buFont typeface="Wingdings" pitchFamily="2" charset="2"/>
        <a:buChar char="§"/>
        <a:defRPr sz="2400" b="1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CC33"/>
        </a:buClr>
        <a:buFont typeface="Arial" charset="0"/>
        <a:buChar char="–"/>
        <a:defRPr sz="2000" b="1">
          <a:solidFill>
            <a:schemeClr val="accent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660066"/>
        </a:buClr>
        <a:buChar char="•"/>
        <a:defRPr b="1">
          <a:solidFill>
            <a:schemeClr val="accent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996600"/>
        </a:buClr>
        <a:buFont typeface="Arial" charset="0"/>
        <a:buChar char="–"/>
        <a:defRPr sz="1600" b="1">
          <a:solidFill>
            <a:schemeClr val="accent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685800"/>
            <a:ext cx="8404225" cy="4546600"/>
          </a:xfrm>
        </p:spPr>
        <p:txBody>
          <a:bodyPr/>
          <a:lstStyle/>
          <a:p>
            <a:pPr eaLnBrk="1" hangingPunct="1"/>
            <a:br>
              <a:rPr lang="en-US" sz="4000" b="0">
                <a:solidFill>
                  <a:schemeClr val="tx1"/>
                </a:solidFill>
              </a:rPr>
            </a:br>
            <a:r>
              <a:rPr lang="en-US" sz="4000" i="0">
                <a:solidFill>
                  <a:schemeClr val="tx1"/>
                </a:solidFill>
                <a:latin typeface="Calibri" panose="020F0502020204030204" pitchFamily="34" charset="0"/>
              </a:rPr>
              <a:t>Printable Programming</a:t>
            </a:r>
            <a:br>
              <a:rPr lang="en-US" sz="4000" i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br>
              <a:rPr lang="en-US" sz="4000" i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sz="4000" i="0" dirty="0">
                <a:solidFill>
                  <a:schemeClr val="tx1"/>
                </a:solidFill>
                <a:latin typeface="Calibri" panose="020F0502020204030204" pitchFamily="34" charset="0"/>
              </a:rPr>
              <a:t>Functions</a:t>
            </a:r>
            <a:br>
              <a:rPr lang="en-US" dirty="0">
                <a:solidFill>
                  <a:schemeClr val="hlink"/>
                </a:solidFill>
              </a:rPr>
            </a:br>
            <a:br>
              <a:rPr lang="en-US" sz="3000" dirty="0">
                <a:solidFill>
                  <a:schemeClr val="hlink"/>
                </a:solidFill>
              </a:rPr>
            </a:br>
            <a:br>
              <a:rPr lang="en-US" sz="3000" dirty="0">
                <a:solidFill>
                  <a:schemeClr val="hlink"/>
                </a:solidFill>
              </a:rPr>
            </a:br>
            <a:endParaRPr lang="en-US" sz="2400" dirty="0">
              <a:solidFill>
                <a:schemeClr val="hlink"/>
              </a:solidFill>
            </a:endParaRPr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2795588" y="4981575"/>
          <a:ext cx="3552825" cy="157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3552381" imgH="1571844" progId="Paint.Picture">
                  <p:embed/>
                </p:oleObj>
              </mc:Choice>
              <mc:Fallback>
                <p:oleObj name="Bitmap Image" r:id="rId3" imgW="3552381" imgH="1571844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5588" y="4981575"/>
                        <a:ext cx="3552825" cy="157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7197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latin typeface="Calibri" panose="020F0502020204030204" pitchFamily="34" charset="0"/>
              </a:rPr>
              <a:t>Assignment Review</a:t>
            </a:r>
          </a:p>
        </p:txBody>
      </p:sp>
    </p:spTree>
    <p:extLst>
      <p:ext uri="{BB962C8B-B14F-4D97-AF65-F5344CB8AC3E}">
        <p14:creationId xmlns:p14="http://schemas.microsoft.com/office/powerpoint/2010/main" val="849898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latin typeface="Calibri" panose="020F0502020204030204" pitchFamily="34" charset="0"/>
              </a:rPr>
              <a:t>Functions in CADjs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999673"/>
            <a:ext cx="3938155" cy="35005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7388" y="1999673"/>
            <a:ext cx="3512741" cy="336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225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Lets Start with the Human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5589" y="1091184"/>
            <a:ext cx="6894299" cy="3163824"/>
          </a:xfrm>
        </p:spPr>
        <p:txBody>
          <a:bodyPr/>
          <a:lstStyle/>
          <a:p>
            <a:pPr marL="0" indent="0">
              <a:buNone/>
            </a:pPr>
            <a:endParaRPr lang="en-US" sz="18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body = cube(1,6,2);</a:t>
            </a:r>
          </a:p>
          <a:p>
            <a:pPr marL="0" indent="0">
              <a:buNone/>
            </a:pPr>
            <a:r>
              <a:rPr lang="en-US"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head= sphere(1.5).translate(0,4.25,0);</a:t>
            </a:r>
          </a:p>
          <a:p>
            <a:pPr marL="0" indent="0">
              <a:buNone/>
            </a:pPr>
            <a:r>
              <a:rPr lang="en-US" sz="18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rightLeg</a:t>
            </a:r>
            <a:r>
              <a:rPr lang="en-US"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cube(1,4,1).</a:t>
            </a:r>
            <a:r>
              <a:rPr lang="en-US" sz="18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rotateX</a:t>
            </a:r>
            <a:r>
              <a:rPr lang="en-US"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(45).translate(0,-4,-</a:t>
            </a:r>
          </a:p>
          <a:p>
            <a:pPr marL="0" indent="0">
              <a:buNone/>
            </a:pPr>
            <a:r>
              <a:rPr lang="en-US" sz="18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leftLeg</a:t>
            </a:r>
            <a:r>
              <a:rPr lang="en-US"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cube(1,4,1).</a:t>
            </a:r>
            <a:r>
              <a:rPr lang="en-US" sz="18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rotateX</a:t>
            </a:r>
            <a:r>
              <a:rPr lang="en-US"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(-45).translate(0,-4,2);</a:t>
            </a:r>
          </a:p>
          <a:p>
            <a:pPr marL="0" indent="0">
              <a:buNone/>
            </a:pPr>
            <a:r>
              <a:rPr lang="en-US"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hands = cube(1,1,8).translate(0,2.5,0);</a:t>
            </a:r>
          </a:p>
          <a:p>
            <a:pPr marL="0" indent="0">
              <a:buNone/>
            </a:pPr>
            <a:r>
              <a:rPr lang="en-US"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 = </a:t>
            </a:r>
            <a:r>
              <a:rPr lang="en-US" sz="18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body.union</a:t>
            </a:r>
            <a:r>
              <a:rPr lang="en-US"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(head).union(</a:t>
            </a:r>
            <a:r>
              <a:rPr lang="en-US" sz="18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rightLeg</a:t>
            </a:r>
            <a:r>
              <a:rPr lang="en-US"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).union(</a:t>
            </a:r>
            <a:r>
              <a:rPr lang="en-US" sz="18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leftLeg</a:t>
            </a:r>
            <a:r>
              <a:rPr lang="en-US"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).union(hands);</a:t>
            </a:r>
          </a:p>
          <a:p>
            <a:pPr marL="0" indent="0">
              <a:buNone/>
            </a:pPr>
            <a:endParaRPr lang="en-US" sz="18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8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h.display</a:t>
            </a:r>
            <a:r>
              <a:rPr lang="en-US"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3823" t="6516" r="9419" b="3855"/>
          <a:stretch/>
        </p:blipFill>
        <p:spPr>
          <a:xfrm>
            <a:off x="182880" y="1950720"/>
            <a:ext cx="1571458" cy="2021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559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Duplicates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117" y="1588799"/>
            <a:ext cx="2876675" cy="2729154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118032" y="4766620"/>
            <a:ext cx="6160592" cy="816587"/>
          </a:xfrm>
        </p:spPr>
        <p:txBody>
          <a:bodyPr/>
          <a:lstStyle/>
          <a:p>
            <a:pPr marL="0" indent="0">
              <a:buNone/>
            </a:pPr>
            <a:r>
              <a:rPr lang="en-US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cut and paste code multiple copies</a:t>
            </a:r>
          </a:p>
        </p:txBody>
      </p:sp>
    </p:spTree>
    <p:extLst>
      <p:ext uri="{BB962C8B-B14F-4D97-AF65-F5344CB8AC3E}">
        <p14:creationId xmlns:p14="http://schemas.microsoft.com/office/powerpoint/2010/main" val="2162140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Functions to the Rescue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1680" y="1066800"/>
            <a:ext cx="7028411" cy="3407664"/>
          </a:xfrm>
        </p:spPr>
        <p:txBody>
          <a:bodyPr/>
          <a:lstStyle/>
          <a:p>
            <a:pPr marL="0" indent="0">
              <a:buNone/>
            </a:pPr>
            <a:r>
              <a:rPr lang="en-US"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 human() {</a:t>
            </a:r>
          </a:p>
          <a:p>
            <a:pPr marL="0" indent="0">
              <a:buNone/>
            </a:pPr>
            <a:r>
              <a:rPr lang="en-US" sz="18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</a:t>
            </a:r>
            <a:r>
              <a:rPr lang="en-US"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body, head, </a:t>
            </a:r>
            <a:r>
              <a:rPr lang="en-US" sz="18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rightLeg,leftLeg,hands,g</a:t>
            </a:r>
            <a:r>
              <a:rPr lang="en-US"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;// declare variables </a:t>
            </a:r>
          </a:p>
          <a:p>
            <a:pPr marL="0" indent="0">
              <a:buNone/>
            </a:pPr>
            <a:endParaRPr lang="en-US" sz="18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body = cube(1,6,2);</a:t>
            </a:r>
          </a:p>
          <a:p>
            <a:pPr marL="0" indent="0">
              <a:buNone/>
            </a:pPr>
            <a:r>
              <a:rPr lang="en-US"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head= sphere(1.5).translate(0,4.25,0);</a:t>
            </a:r>
          </a:p>
          <a:p>
            <a:pPr marL="0" indent="0">
              <a:buNone/>
            </a:pPr>
            <a:r>
              <a:rPr lang="en-US" sz="18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rightLeg</a:t>
            </a:r>
            <a:r>
              <a:rPr lang="en-US"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cube(1,4,1).</a:t>
            </a:r>
            <a:r>
              <a:rPr lang="en-US" sz="18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rotateX</a:t>
            </a:r>
            <a:r>
              <a:rPr lang="en-US"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(45).translate(0,-4,-</a:t>
            </a:r>
          </a:p>
          <a:p>
            <a:pPr marL="0" indent="0">
              <a:buNone/>
            </a:pPr>
            <a:r>
              <a:rPr lang="en-US" sz="18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leftLeg</a:t>
            </a:r>
            <a:r>
              <a:rPr lang="en-US"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cube(1,4,1).</a:t>
            </a:r>
            <a:r>
              <a:rPr lang="en-US" sz="18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rotateX</a:t>
            </a:r>
            <a:r>
              <a:rPr lang="en-US"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(-45).translate(0,-4,2);</a:t>
            </a:r>
          </a:p>
          <a:p>
            <a:pPr marL="0" indent="0">
              <a:buNone/>
            </a:pPr>
            <a:r>
              <a:rPr lang="en-US"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hands = cube(1,1,8).translate(0,2.5,0);</a:t>
            </a:r>
          </a:p>
          <a:p>
            <a:pPr marL="0" indent="0">
              <a:buNone/>
            </a:pPr>
            <a:r>
              <a:rPr lang="en-US"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 = </a:t>
            </a:r>
            <a:r>
              <a:rPr lang="en-US" sz="18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body.union</a:t>
            </a:r>
            <a:r>
              <a:rPr lang="en-US"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(head).union(</a:t>
            </a:r>
            <a:r>
              <a:rPr lang="en-US" sz="18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rightLeg</a:t>
            </a:r>
            <a:r>
              <a:rPr lang="en-US"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).union(</a:t>
            </a:r>
            <a:r>
              <a:rPr lang="en-US" sz="18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leftLeg</a:t>
            </a:r>
            <a:r>
              <a:rPr lang="en-US"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).union(hands);</a:t>
            </a:r>
          </a:p>
          <a:p>
            <a:pPr marL="0" indent="0">
              <a:buNone/>
            </a:pPr>
            <a:r>
              <a:rPr lang="en-US"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return g;</a:t>
            </a:r>
          </a:p>
          <a:p>
            <a:pPr marL="0" indent="0">
              <a:buNone/>
            </a:pPr>
            <a:r>
              <a:rPr lang="en-US"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3823" t="6516" r="9419" b="3855"/>
          <a:stretch/>
        </p:blipFill>
        <p:spPr>
          <a:xfrm>
            <a:off x="0" y="2560320"/>
            <a:ext cx="1571458" cy="202137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200656" y="544669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h=human();</a:t>
            </a:r>
          </a:p>
          <a:p>
            <a:pPr marL="0" indent="0">
              <a:buNone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h.display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</p:txBody>
      </p:sp>
    </p:spTree>
    <p:extLst>
      <p:ext uri="{BB962C8B-B14F-4D97-AF65-F5344CB8AC3E}">
        <p14:creationId xmlns:p14="http://schemas.microsoft.com/office/powerpoint/2010/main" val="1302589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Quickly make Duplicates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125" y="1092598"/>
            <a:ext cx="3108324" cy="2948923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439626" y="4402282"/>
            <a:ext cx="6887509" cy="1547414"/>
          </a:xfrm>
        </p:spPr>
        <p:txBody>
          <a:bodyPr/>
          <a:lstStyle/>
          <a:p>
            <a:pPr marL="0" indent="0">
              <a:buNone/>
            </a:pPr>
            <a:r>
              <a:rPr lang="en-US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h=human().display();</a:t>
            </a:r>
          </a:p>
          <a:p>
            <a:pPr marL="0" indent="0">
              <a:buNone/>
            </a:pPr>
            <a:r>
              <a:rPr lang="en-US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h1=human().translate(0,0,10).display();</a:t>
            </a:r>
          </a:p>
          <a:p>
            <a:pPr marL="0" indent="0">
              <a:buNone/>
            </a:pPr>
            <a:r>
              <a:rPr lang="en-US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h2=human().translate(0,0,-10).display();</a:t>
            </a:r>
          </a:p>
        </p:txBody>
      </p:sp>
    </p:spTree>
    <p:extLst>
      <p:ext uri="{BB962C8B-B14F-4D97-AF65-F5344CB8AC3E}">
        <p14:creationId xmlns:p14="http://schemas.microsoft.com/office/powerpoint/2010/main" val="3849053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latin typeface="Calibri" panose="020F0502020204030204" pitchFamily="34" charset="0"/>
              </a:rPr>
              <a:t>Lets Give our Friend a Smile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64" y="2474976"/>
            <a:ext cx="2157936" cy="235756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286000" y="1166843"/>
            <a:ext cx="652881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function human(smile) {// smile = 1 or 0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… rest of code same as before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if (smile == 1) {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var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s1, s2;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s1=cylinder(1,1).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rotateZ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(90);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 s2=cube(2,2,2).translate(0,0,-1);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 s1=s1.difference(s2);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 s1.translate(1,0,-4).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rotateX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(90);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 g=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g.difference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(s1);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return g;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5" name="Rectangle 4"/>
          <p:cNvSpPr/>
          <p:nvPr/>
        </p:nvSpPr>
        <p:spPr>
          <a:xfrm>
            <a:off x="2037623" y="6352961"/>
            <a:ext cx="24352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h=human(1).display();</a:t>
            </a:r>
          </a:p>
        </p:txBody>
      </p:sp>
    </p:spTree>
    <p:extLst>
      <p:ext uri="{BB962C8B-B14F-4D97-AF65-F5344CB8AC3E}">
        <p14:creationId xmlns:p14="http://schemas.microsoft.com/office/powerpoint/2010/main" val="11773287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are Happy</a:t>
            </a:r>
          </a:p>
        </p:txBody>
      </p:sp>
      <p:sp>
        <p:nvSpPr>
          <p:cNvPr id="6" name="Rectangle 5"/>
          <p:cNvSpPr/>
          <p:nvPr/>
        </p:nvSpPr>
        <p:spPr>
          <a:xfrm>
            <a:off x="810768" y="1211687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h=human(1).display();</a:t>
            </a:r>
          </a:p>
          <a:p>
            <a:r>
              <a:rPr lang="en-US" dirty="0"/>
              <a:t>h1=human(0).translate(0,0,10).display();</a:t>
            </a:r>
          </a:p>
          <a:p>
            <a:r>
              <a:rPr lang="en-US" dirty="0"/>
              <a:t>h2=human(1).translate(0,0,-10).display();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786" y="3164014"/>
            <a:ext cx="4562475" cy="311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9753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if you forget to set parameter?</a:t>
            </a:r>
          </a:p>
        </p:txBody>
      </p:sp>
      <p:sp>
        <p:nvSpPr>
          <p:cNvPr id="6" name="Rectangle 5"/>
          <p:cNvSpPr/>
          <p:nvPr/>
        </p:nvSpPr>
        <p:spPr>
          <a:xfrm>
            <a:off x="1153397" y="277872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h=human().display();</a:t>
            </a:r>
          </a:p>
        </p:txBody>
      </p:sp>
      <p:sp>
        <p:nvSpPr>
          <p:cNvPr id="3" name="Rectangle 2"/>
          <p:cNvSpPr/>
          <p:nvPr/>
        </p:nvSpPr>
        <p:spPr>
          <a:xfrm>
            <a:off x="1153397" y="1293614"/>
            <a:ext cx="417934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function human(smile) {// smile = 1 or 0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1345" y="3647812"/>
            <a:ext cx="2219325" cy="23907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55008" y="4011168"/>
            <a:ext cx="3082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Smile is assumed to be zero</a:t>
            </a:r>
          </a:p>
        </p:txBody>
      </p:sp>
    </p:spTree>
    <p:extLst>
      <p:ext uri="{BB962C8B-B14F-4D97-AF65-F5344CB8AC3E}">
        <p14:creationId xmlns:p14="http://schemas.microsoft.com/office/powerpoint/2010/main" val="539757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latin typeface="Calibri" panose="020F0502020204030204" pitchFamily="34" charset="0"/>
              </a:rPr>
              <a:t>Can Even Make a Whole Group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72767"/>
            <a:ext cx="3717173" cy="404683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000500" y="1411378"/>
            <a:ext cx="49362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for(</a:t>
            </a:r>
            <a:r>
              <a:rPr lang="en-US" dirty="0" err="1"/>
              <a:t>i</a:t>
            </a:r>
            <a:r>
              <a:rPr lang="en-US" dirty="0"/>
              <a:t>=0;i&lt;3;i++)  {</a:t>
            </a:r>
          </a:p>
          <a:p>
            <a:r>
              <a:rPr lang="en-US" dirty="0"/>
              <a:t>    for(j=0;j&lt;3;j++) 	{</a:t>
            </a:r>
          </a:p>
          <a:p>
            <a:r>
              <a:rPr lang="en-US" dirty="0"/>
              <a:t>	h=human().translate(</a:t>
            </a:r>
            <a:r>
              <a:rPr lang="en-US" dirty="0" err="1"/>
              <a:t>i</a:t>
            </a:r>
            <a:r>
              <a:rPr lang="en-US" dirty="0"/>
              <a:t>*10,0,j*10)</a:t>
            </a:r>
          </a:p>
          <a:p>
            <a:r>
              <a:rPr lang="en-US" dirty="0"/>
              <a:t>	</a:t>
            </a:r>
            <a:r>
              <a:rPr lang="en-US" dirty="0" err="1"/>
              <a:t>h.display</a:t>
            </a:r>
            <a:r>
              <a:rPr lang="en-US" dirty="0"/>
              <a:t>();</a:t>
            </a:r>
          </a:p>
          <a:p>
            <a:r>
              <a:rPr lang="en-US" dirty="0"/>
              <a:t>      }</a:t>
            </a:r>
          </a:p>
          <a:p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4981811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latin typeface="Calibri" panose="020F0502020204030204" pitchFamily="34" charset="0"/>
              </a:rPr>
              <a:t>The Tree Function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771900" y="1174018"/>
            <a:ext cx="55854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function tree() {</a:t>
            </a:r>
          </a:p>
          <a:p>
            <a:endParaRPr lang="en-US" dirty="0"/>
          </a:p>
          <a:p>
            <a:r>
              <a:rPr lang="en-US" dirty="0"/>
              <a:t>	g1=cylinder(1,10);</a:t>
            </a:r>
          </a:p>
          <a:p>
            <a:r>
              <a:rPr lang="en-US" dirty="0"/>
              <a:t>	for(</a:t>
            </a:r>
            <a:r>
              <a:rPr lang="en-US" dirty="0" err="1"/>
              <a:t>i</a:t>
            </a:r>
            <a:r>
              <a:rPr lang="en-US" dirty="0"/>
              <a:t>=1;i&lt;5;i++)  {</a:t>
            </a:r>
          </a:p>
          <a:p>
            <a:r>
              <a:rPr lang="en-US" dirty="0"/>
              <a:t>	    g2=cone(10-i*,.1,10).translate(0,5*i,0);</a:t>
            </a:r>
          </a:p>
          <a:p>
            <a:r>
              <a:rPr lang="en-US" dirty="0"/>
              <a:t>	    g1=g1.union(g2);</a:t>
            </a:r>
          </a:p>
          <a:p>
            <a:r>
              <a:rPr lang="en-US" dirty="0"/>
              <a:t>	}</a:t>
            </a:r>
          </a:p>
          <a:p>
            <a:r>
              <a:rPr lang="en-US" dirty="0"/>
              <a:t> 	 return g1;</a:t>
            </a:r>
          </a:p>
          <a:p>
            <a:r>
              <a:rPr lang="en-US" dirty="0"/>
              <a:t>	}</a:t>
            </a:r>
          </a:p>
          <a:p>
            <a:r>
              <a:rPr lang="en-US" dirty="0"/>
              <a:t>	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234046"/>
            <a:ext cx="3971657" cy="309822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771900" y="533226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g=tree();</a:t>
            </a:r>
          </a:p>
          <a:p>
            <a:r>
              <a:rPr lang="en-US" dirty="0" err="1"/>
              <a:t>g.display</a:t>
            </a:r>
            <a:r>
              <a:rPr lang="en-US" dirty="0"/>
              <a:t>();</a:t>
            </a:r>
          </a:p>
        </p:txBody>
      </p:sp>
    </p:spTree>
    <p:extLst>
      <p:ext uri="{BB962C8B-B14F-4D97-AF65-F5344CB8AC3E}">
        <p14:creationId xmlns:p14="http://schemas.microsoft.com/office/powerpoint/2010/main" val="39760718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latin typeface="Calibri" panose="020F0502020204030204" pitchFamily="34" charset="0"/>
              </a:rPr>
              <a:t>Function Parameters</a:t>
            </a:r>
          </a:p>
        </p:txBody>
      </p:sp>
      <p:sp>
        <p:nvSpPr>
          <p:cNvPr id="3" name="Rectangle 2"/>
          <p:cNvSpPr/>
          <p:nvPr/>
        </p:nvSpPr>
        <p:spPr>
          <a:xfrm>
            <a:off x="4218709" y="1506478"/>
            <a:ext cx="492529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function tree(</a:t>
            </a:r>
            <a:r>
              <a:rPr lang="pt-BR" b="1" dirty="0">
                <a:solidFill>
                  <a:srgbClr val="FF0000"/>
                </a:solidFill>
              </a:rPr>
              <a:t>n</a:t>
            </a:r>
            <a:r>
              <a:rPr lang="pt-BR" dirty="0"/>
              <a:t>) {</a:t>
            </a:r>
          </a:p>
          <a:p>
            <a:endParaRPr lang="pt-BR" dirty="0"/>
          </a:p>
          <a:p>
            <a:r>
              <a:rPr lang="pt-BR" dirty="0"/>
              <a:t>	g1=cylinder(1,10);</a:t>
            </a:r>
          </a:p>
          <a:p>
            <a:r>
              <a:rPr lang="pt-BR" dirty="0"/>
              <a:t>	for(i=1;i&lt;</a:t>
            </a:r>
            <a:r>
              <a:rPr lang="pt-BR" b="1" dirty="0">
                <a:solidFill>
                  <a:srgbClr val="FF0000"/>
                </a:solidFill>
              </a:rPr>
              <a:t>n+1</a:t>
            </a:r>
            <a:r>
              <a:rPr lang="pt-BR" dirty="0"/>
              <a:t>;i++)</a:t>
            </a:r>
          </a:p>
          <a:p>
            <a:r>
              <a:rPr lang="pt-BR" dirty="0"/>
              <a:t>	{</a:t>
            </a:r>
          </a:p>
          <a:p>
            <a:r>
              <a:rPr lang="pt-BR" dirty="0"/>
              <a:t>	g2=cone(10-i,.1,10).translate(0,5*i,0);</a:t>
            </a:r>
          </a:p>
          <a:p>
            <a:r>
              <a:rPr lang="pt-BR" dirty="0"/>
              <a:t>	g1=g1.union(g2);</a:t>
            </a:r>
          </a:p>
          <a:p>
            <a:r>
              <a:rPr lang="pt-BR" dirty="0"/>
              <a:t>	}</a:t>
            </a:r>
          </a:p>
          <a:p>
            <a:r>
              <a:rPr lang="pt-BR" dirty="0"/>
              <a:t> 	 return g1;</a:t>
            </a:r>
          </a:p>
          <a:p>
            <a:r>
              <a:rPr lang="pt-BR" dirty="0"/>
              <a:t>	}</a:t>
            </a:r>
          </a:p>
          <a:p>
            <a:r>
              <a:rPr lang="pt-BR" dirty="0"/>
              <a:t>	g=tree(7);</a:t>
            </a:r>
          </a:p>
          <a:p>
            <a:r>
              <a:rPr lang="pt-BR" dirty="0"/>
              <a:t>	g1=tree(3).translate(0,0,25);</a:t>
            </a:r>
          </a:p>
          <a:p>
            <a:r>
              <a:rPr lang="pt-BR" dirty="0"/>
              <a:t>	g=g.union(g1);</a:t>
            </a:r>
          </a:p>
          <a:p>
            <a:r>
              <a:rPr lang="pt-BR" dirty="0"/>
              <a:t>	g.display();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2023"/>
          </a:xfrm>
        </p:spPr>
        <p:txBody>
          <a:bodyPr/>
          <a:lstStyle/>
          <a:p>
            <a:r>
              <a:rPr lang="en-US" dirty="0"/>
              <a:t>What if I want trees with a different n number of sections?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003" y="2286001"/>
            <a:ext cx="4009997" cy="3107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7907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latin typeface="Calibri" panose="020F0502020204030204" pitchFamily="34" charset="0"/>
              </a:rPr>
              <a:t>Modeling a Neighborhood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915" y="1371600"/>
            <a:ext cx="5060014" cy="328503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51319" y="1240316"/>
            <a:ext cx="492529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/>
              <a:t>Used 4 different Fuctions:</a:t>
            </a:r>
          </a:p>
          <a:p>
            <a:r>
              <a:rPr lang="pt-BR" sz="2400" dirty="0"/>
              <a:t>-House</a:t>
            </a:r>
          </a:p>
          <a:p>
            <a:r>
              <a:rPr lang="pt-BR" sz="2400" dirty="0"/>
              <a:t>-Tree</a:t>
            </a:r>
          </a:p>
          <a:p>
            <a:r>
              <a:rPr lang="pt-BR" sz="2400" dirty="0"/>
              <a:t>-Street Lamp</a:t>
            </a:r>
          </a:p>
          <a:p>
            <a:endParaRPr lang="pt-BR" sz="2400" dirty="0"/>
          </a:p>
          <a:p>
            <a:r>
              <a:rPr lang="pt-BR" sz="2400" dirty="0"/>
              <a:t>With diffenent parameters:</a:t>
            </a:r>
          </a:p>
          <a:p>
            <a:r>
              <a:rPr lang="pt-BR" sz="2400" dirty="0"/>
              <a:t>-Height</a:t>
            </a:r>
          </a:p>
          <a:p>
            <a:r>
              <a:rPr lang="pt-BR" sz="2400" dirty="0"/>
              <a:t>-Size</a:t>
            </a:r>
          </a:p>
          <a:p>
            <a:r>
              <a:rPr lang="pt-BR" sz="2400" dirty="0"/>
              <a:t>-Sections</a:t>
            </a:r>
          </a:p>
        </p:txBody>
      </p:sp>
      <p:sp>
        <p:nvSpPr>
          <p:cNvPr id="8" name="Rectangle 7"/>
          <p:cNvSpPr/>
          <p:nvPr/>
        </p:nvSpPr>
        <p:spPr>
          <a:xfrm>
            <a:off x="257216" y="5150926"/>
            <a:ext cx="871551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dirty="0"/>
              <a:t>Funtions allow you to make larger, unique products.</a:t>
            </a:r>
          </a:p>
          <a:p>
            <a:pPr algn="ctr"/>
            <a:endParaRPr lang="pt-BR" sz="2400" dirty="0"/>
          </a:p>
          <a:p>
            <a:pPr algn="ctr"/>
            <a:r>
              <a:rPr lang="pt-BR" sz="2400" dirty="0"/>
              <a:t>Its a better Copy and Paste </a:t>
            </a:r>
          </a:p>
          <a:p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9239325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Gear</a:t>
            </a:r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 rotWithShape="1">
          <a:blip r:embed="rId2"/>
          <a:srcRect l="41667" t="31624" r="31570" b="19373"/>
          <a:stretch/>
        </p:blipFill>
        <p:spPr bwMode="auto">
          <a:xfrm>
            <a:off x="5899315" y="2836721"/>
            <a:ext cx="3038140" cy="31290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5"/>
          <p:cNvSpPr/>
          <p:nvPr/>
        </p:nvSpPr>
        <p:spPr>
          <a:xfrm>
            <a:off x="457200" y="3416776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gear = cube(0.25,1,1);</a:t>
            </a:r>
          </a:p>
          <a:p>
            <a:r>
              <a:rPr lang="en-US" dirty="0"/>
              <a:t>gear1 = </a:t>
            </a:r>
            <a:r>
              <a:rPr lang="en-US" dirty="0" err="1"/>
              <a:t>gear.clone</a:t>
            </a:r>
            <a:r>
              <a:rPr lang="en-US" dirty="0"/>
              <a:t>();</a:t>
            </a:r>
          </a:p>
          <a:p>
            <a:r>
              <a:rPr lang="en-US" dirty="0"/>
              <a:t>for (</a:t>
            </a:r>
            <a:r>
              <a:rPr lang="en-US" dirty="0" err="1"/>
              <a:t>i</a:t>
            </a:r>
            <a:r>
              <a:rPr lang="en-US" dirty="0"/>
              <a:t> = 0;i &lt; 9;i++) {</a:t>
            </a:r>
          </a:p>
          <a:p>
            <a:r>
              <a:rPr lang="en-US" dirty="0"/>
              <a:t> </a:t>
            </a:r>
            <a:r>
              <a:rPr lang="en-US" dirty="0" err="1"/>
              <a:t>gear.rotateX</a:t>
            </a:r>
            <a:r>
              <a:rPr lang="en-US" dirty="0"/>
              <a:t>(10);</a:t>
            </a:r>
          </a:p>
          <a:p>
            <a:r>
              <a:rPr lang="en-US" dirty="0"/>
              <a:t> gear1 = gear1.union(gear);</a:t>
            </a:r>
          </a:p>
          <a:p>
            <a:r>
              <a:rPr lang="en-US" dirty="0"/>
              <a:t>}</a:t>
            </a:r>
          </a:p>
          <a:p>
            <a:r>
              <a:rPr lang="en-US" dirty="0"/>
              <a:t>gear1.display();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6077" y="1445793"/>
            <a:ext cx="74918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Recreate the following code as a function to make a gear with any “n” number of teeth</a:t>
            </a:r>
          </a:p>
        </p:txBody>
      </p:sp>
    </p:spTree>
    <p:extLst>
      <p:ext uri="{BB962C8B-B14F-4D97-AF65-F5344CB8AC3E}">
        <p14:creationId xmlns:p14="http://schemas.microsoft.com/office/powerpoint/2010/main" val="2349233095"/>
      </p:ext>
    </p:extLst>
  </p:cSld>
  <p:clrMapOvr>
    <a:masterClrMapping/>
  </p:clrMapOvr>
</p:sld>
</file>

<file path=ppt/theme/theme1.xml><?xml version="1.0" encoding="utf-8"?>
<a:theme xmlns:a="http://schemas.openxmlformats.org/drawingml/2006/main" name="1_USCMM9">
  <a:themeElements>
    <a:clrScheme name="1_USCMM9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USCMM9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USCMM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USCMM9</Template>
  <TotalTime>14188</TotalTime>
  <Words>782</Words>
  <Application>Microsoft Office PowerPoint</Application>
  <PresentationFormat>On-screen Show (4:3)</PresentationFormat>
  <Paragraphs>118</Paragraphs>
  <Slides>15</Slides>
  <Notes>1</Notes>
  <HiddenSlides>0</HiddenSlides>
  <MMClips>0</MMClips>
  <ScaleCrop>false</ScaleCrop>
  <HeadingPairs>
    <vt:vector size="10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  <vt:variant>
        <vt:lpstr>Custom Shows</vt:lpstr>
      </vt:variant>
      <vt:variant>
        <vt:i4>3</vt:i4>
      </vt:variant>
    </vt:vector>
  </HeadingPairs>
  <TitlesOfParts>
    <vt:vector size="24" baseType="lpstr">
      <vt:lpstr>Arial</vt:lpstr>
      <vt:lpstr>Calibri</vt:lpstr>
      <vt:lpstr>Times New Roman</vt:lpstr>
      <vt:lpstr>Wingdings</vt:lpstr>
      <vt:lpstr>1_USCMM9</vt:lpstr>
      <vt:lpstr>Bitmap Image</vt:lpstr>
      <vt:lpstr> Printable Programming  Functions   </vt:lpstr>
      <vt:lpstr>Assignment Review</vt:lpstr>
      <vt:lpstr>Functions in CADjs</vt:lpstr>
      <vt:lpstr>Lets Start with the Human</vt:lpstr>
      <vt:lpstr>Duplicates</vt:lpstr>
      <vt:lpstr>Functions to the Rescue</vt:lpstr>
      <vt:lpstr>Quickly make Duplicates</vt:lpstr>
      <vt:lpstr>Lets Give our Friend a Smile</vt:lpstr>
      <vt:lpstr>Some are Happy</vt:lpstr>
      <vt:lpstr>What if you forget to set parameter?</vt:lpstr>
      <vt:lpstr>Can Even Make a Whole Group</vt:lpstr>
      <vt:lpstr>The Tree Function</vt:lpstr>
      <vt:lpstr>Function Parameters</vt:lpstr>
      <vt:lpstr>Modeling a Neighborhood</vt:lpstr>
      <vt:lpstr>Exercise: Gear</vt:lpstr>
      <vt:lpstr>Intro (10 mins)</vt:lpstr>
      <vt:lpstr>Intro+Concept (20 mins)</vt:lpstr>
      <vt:lpstr>DesignTalk(50 mins)</vt:lpstr>
    </vt:vector>
  </TitlesOfParts>
  <Company>Computer - Aided Engineering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PAPER</dc:title>
  <dc:creator>Computer - Aided Engineering</dc:creator>
  <cp:lastModifiedBy>Krishnan Suresh</cp:lastModifiedBy>
  <cp:revision>2642</cp:revision>
  <cp:lastPrinted>2015-03-16T15:10:10Z</cp:lastPrinted>
  <dcterms:created xsi:type="dcterms:W3CDTF">2007-07-12T22:43:05Z</dcterms:created>
  <dcterms:modified xsi:type="dcterms:W3CDTF">2021-06-20T19:26:38Z</dcterms:modified>
</cp:coreProperties>
</file>